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58" r:id="rId3"/>
    <p:sldId id="287" r:id="rId4"/>
    <p:sldId id="259" r:id="rId5"/>
    <p:sldId id="260" r:id="rId6"/>
    <p:sldId id="262" r:id="rId7"/>
    <p:sldId id="288" r:id="rId8"/>
    <p:sldId id="257" r:id="rId9"/>
    <p:sldId id="289" r:id="rId10"/>
    <p:sldId id="264" r:id="rId11"/>
    <p:sldId id="286" r:id="rId12"/>
    <p:sldId id="265" r:id="rId13"/>
    <p:sldId id="283" r:id="rId14"/>
    <p:sldId id="268" r:id="rId15"/>
    <p:sldId id="270" r:id="rId16"/>
    <p:sldId id="290" r:id="rId17"/>
    <p:sldId id="261" r:id="rId18"/>
    <p:sldId id="272" r:id="rId19"/>
  </p:sldIdLst>
  <p:sldSz cx="9144000" cy="5143500" type="screen16x9"/>
  <p:notesSz cx="6858000" cy="9144000"/>
  <p:embeddedFontLst>
    <p:embeddedFont>
      <p:font typeface="Ingrid Darling" panose="020B0604020202020204" charset="0"/>
      <p:regular r:id="rId21"/>
    </p:embeddedFont>
    <p:embeddedFont>
      <p:font typeface="Fahkwang" panose="020B0604020202020204" charset="-34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ECF294-0B12-43E5-8686-4E1D28C83DDE}">
  <a:tblStyle styleId="{D3ECF294-0B12-43E5-8686-4E1D28C83D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725" y="4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6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e4b7ac326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e4b7ac326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4b7ac326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4b7ac326b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b7ac326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4b7ac326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7350" y="3164625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1572134">
            <a:off x="-9775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4438950">
            <a:off x="6721798" y="-51202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572" y="-1983575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30136">
            <a:off x="8261682" y="-367601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4438950" flipH="1">
            <a:off x="-2132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6361050" flipH="1">
            <a:off x="6552735" y="385738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802557">
            <a:off x="-2285232" y="3652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958790" y="4452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-293115" y="42516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21072">
            <a:off x="5460261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2"/>
          </p:nvPr>
        </p:nvSpPr>
        <p:spPr>
          <a:xfrm>
            <a:off x="7200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7200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3"/>
          </p:nvPr>
        </p:nvSpPr>
        <p:spPr>
          <a:xfrm>
            <a:off x="34038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4"/>
          </p:nvPr>
        </p:nvSpPr>
        <p:spPr>
          <a:xfrm>
            <a:off x="34038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 idx="5"/>
          </p:nvPr>
        </p:nvSpPr>
        <p:spPr>
          <a:xfrm>
            <a:off x="60876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6"/>
          </p:nvPr>
        </p:nvSpPr>
        <p:spPr>
          <a:xfrm>
            <a:off x="60876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098492" flipH="1">
            <a:off x="5371422" y="44346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0456230">
            <a:off x="2313934" y="4434659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723993" flipH="1">
            <a:off x="7116685" y="-1531242"/>
            <a:ext cx="4266900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098492" flipH="1">
            <a:off x="-1423453" y="45415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2700000" flipH="1">
            <a:off x="-2210501" y="-1960430"/>
            <a:ext cx="4266901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30136" flipH="1">
            <a:off x="-552754" y="-1029295"/>
            <a:ext cx="951395" cy="152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1910627" y="1650750"/>
            <a:ext cx="2310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1910627" y="1975344"/>
            <a:ext cx="23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3"/>
          </p:nvPr>
        </p:nvSpPr>
        <p:spPr>
          <a:xfrm>
            <a:off x="1910627" y="3155705"/>
            <a:ext cx="2310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1910627" y="3480298"/>
            <a:ext cx="23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5"/>
          </p:nvPr>
        </p:nvSpPr>
        <p:spPr>
          <a:xfrm>
            <a:off x="5644427" y="1650750"/>
            <a:ext cx="2310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6"/>
          </p:nvPr>
        </p:nvSpPr>
        <p:spPr>
          <a:xfrm>
            <a:off x="5644427" y="1975344"/>
            <a:ext cx="23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7"/>
          </p:nvPr>
        </p:nvSpPr>
        <p:spPr>
          <a:xfrm>
            <a:off x="5644427" y="3155706"/>
            <a:ext cx="2310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8"/>
          </p:nvPr>
        </p:nvSpPr>
        <p:spPr>
          <a:xfrm>
            <a:off x="5644427" y="3480300"/>
            <a:ext cx="231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3918722">
            <a:off x="7568989" y="-1293835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36557">
            <a:off x="8625221" y="-394062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8591293" flipH="1">
            <a:off x="6809902" y="4051609"/>
            <a:ext cx="4266901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3095686" flipH="1">
            <a:off x="-2379808" y="-1787149"/>
            <a:ext cx="4266898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178279">
            <a:off x="-1027172" y="460762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36540" flipH="1">
            <a:off x="-1360455" y="3666423"/>
            <a:ext cx="1956699" cy="20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6737326" flipH="1">
            <a:off x="8010852" y="-1082510"/>
            <a:ext cx="3555498" cy="232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935842">
            <a:off x="6796743" y="-1432605"/>
            <a:ext cx="3510318" cy="229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0"/>
          <p:cNvSpPr txBox="1">
            <a:spLocks noGrp="1"/>
          </p:cNvSpPr>
          <p:nvPr>
            <p:ph type="title" hasCustomPrompt="1"/>
          </p:nvPr>
        </p:nvSpPr>
        <p:spPr>
          <a:xfrm>
            <a:off x="715100" y="782207"/>
            <a:ext cx="5039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1"/>
          </p:nvPr>
        </p:nvSpPr>
        <p:spPr>
          <a:xfrm>
            <a:off x="715100" y="1453795"/>
            <a:ext cx="50391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2" hasCustomPrompt="1"/>
          </p:nvPr>
        </p:nvSpPr>
        <p:spPr>
          <a:xfrm>
            <a:off x="2052450" y="2103356"/>
            <a:ext cx="5039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4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62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3"/>
          </p:nvPr>
        </p:nvSpPr>
        <p:spPr>
          <a:xfrm>
            <a:off x="2052450" y="2774944"/>
            <a:ext cx="50391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 idx="4" hasCustomPrompt="1"/>
          </p:nvPr>
        </p:nvSpPr>
        <p:spPr>
          <a:xfrm>
            <a:off x="3389800" y="3424505"/>
            <a:ext cx="5039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5"/>
          </p:nvPr>
        </p:nvSpPr>
        <p:spPr>
          <a:xfrm>
            <a:off x="3389800" y="4096093"/>
            <a:ext cx="50391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0231749" flipH="1">
            <a:off x="49336" y="4525181"/>
            <a:ext cx="4266903" cy="278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7959961">
            <a:off x="7428895" y="3465976"/>
            <a:ext cx="4266904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572134">
            <a:off x="-1025889" y="-214944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3409013" flipH="1">
            <a:off x="-2151827" y="-1314899"/>
            <a:ext cx="4266899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802557">
            <a:off x="-2513832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90643">
            <a:off x="5979306" y="4770257"/>
            <a:ext cx="3996940" cy="261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1">
            <a:off x="136967" y="4488991"/>
            <a:ext cx="710091" cy="1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89783" flipH="1">
            <a:off x="8289010" y="-638246"/>
            <a:ext cx="798781" cy="128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10272756" flipH="1">
            <a:off x="715784" y="4240101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572134" flipH="1">
            <a:off x="6233545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4438950">
            <a:off x="7465034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9802557" flipH="1">
            <a:off x="7465037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78279" flipH="1">
            <a:off x="6174299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500004" flipH="1">
            <a:off x="8213445" y="43132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00010">
            <a:off x="8723392" y="-472320"/>
            <a:ext cx="798781" cy="128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5950" flipH="1">
            <a:off x="321991" y="-1259498"/>
            <a:ext cx="3115589" cy="20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2605850" y="2398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title" idx="2" hasCustomPrompt="1"/>
          </p:nvPr>
        </p:nvSpPr>
        <p:spPr>
          <a:xfrm>
            <a:off x="5756150" y="1212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2555150" y="3491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314417">
            <a:off x="1950844" y="4208106"/>
            <a:ext cx="4266900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6361050">
            <a:off x="-2388955" y="3058219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770378" y="4417345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508006" flipH="1">
            <a:off x="2700885" y="-2247381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7443" flipH="1">
            <a:off x="-2481307" y="-1030830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154865" y="-18079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89190" y="-374663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2381727" flipH="1">
            <a:off x="5359843" y="-2112655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006737">
            <a:off x="5124037" y="4117608"/>
            <a:ext cx="4266897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027800" y="4010662"/>
            <a:ext cx="1544577" cy="16506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514425" y="2398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title" idx="2" hasCustomPrompt="1"/>
          </p:nvPr>
        </p:nvSpPr>
        <p:spPr>
          <a:xfrm>
            <a:off x="1514425" y="1212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1"/>
          </p:nvPr>
        </p:nvSpPr>
        <p:spPr>
          <a:xfrm>
            <a:off x="1514425" y="3491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1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1"/>
          </p:nvPr>
        </p:nvSpPr>
        <p:spPr>
          <a:xfrm>
            <a:off x="955575" y="2943164"/>
            <a:ext cx="50958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7" name="Google Shape;317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272756">
            <a:off x="6154171" y="4332976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572134">
            <a:off x="-12823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4438950" flipH="1">
            <a:off x="-2513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802557">
            <a:off x="-2513832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1187390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51010" y="43132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00010" flipH="1">
            <a:off x="-304065" y="-472320"/>
            <a:ext cx="798781" cy="128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2">
            <a:off x="7287647" y="-1491920"/>
            <a:ext cx="3422158" cy="22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11325" flipH="1">
            <a:off x="-1912297" y="-1007742"/>
            <a:ext cx="3960773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569849" y="-508454"/>
            <a:ext cx="1486975" cy="158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098492" flipH="1">
            <a:off x="7210072" y="35042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10456230">
            <a:off x="4597746" y="4099209"/>
            <a:ext cx="4266902" cy="27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2850" y="3110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9227866" flipH="1">
            <a:off x="-626764" y="4441220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6361050" flipH="1">
            <a:off x="6525723" y="31336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244497" y="46285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065607" y="4248173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6361050">
            <a:off x="-2328902" y="23865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4438950">
            <a:off x="6937385" y="-119806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7443" flipH="1">
            <a:off x="-2481307" y="-1030830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154865" y="-18079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89190" y="-374663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78928" flipH="1">
            <a:off x="5264186" y="-1896037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6929859">
            <a:off x="-2487404" y="3726749"/>
            <a:ext cx="4266899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78279">
            <a:off x="-1783615" y="457490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18793">
            <a:off x="695047" y="47443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0900" y="-1501525"/>
            <a:ext cx="2502450" cy="248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008275">
            <a:off x="-1832104" y="-927014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51557" flipH="1">
            <a:off x="-714573" y="-1947663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" y="2565050"/>
            <a:ext cx="2438702" cy="257845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136025" y="1088025"/>
            <a:ext cx="40050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136025" y="2965275"/>
            <a:ext cx="37545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1678500" y="1390876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1763400" y="2390325"/>
            <a:ext cx="56172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200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2" hasCustomPrompt="1"/>
          </p:nvPr>
        </p:nvSpPr>
        <p:spPr>
          <a:xfrm>
            <a:off x="14323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4"/>
          </p:nvPr>
        </p:nvSpPr>
        <p:spPr>
          <a:xfrm>
            <a:off x="34038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5" hasCustomPrompt="1"/>
          </p:nvPr>
        </p:nvSpPr>
        <p:spPr>
          <a:xfrm>
            <a:off x="41161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6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7"/>
          </p:nvPr>
        </p:nvSpPr>
        <p:spPr>
          <a:xfrm>
            <a:off x="60876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8" hasCustomPrompt="1"/>
          </p:nvPr>
        </p:nvSpPr>
        <p:spPr>
          <a:xfrm>
            <a:off x="67999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9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3"/>
          </p:nvPr>
        </p:nvSpPr>
        <p:spPr>
          <a:xfrm>
            <a:off x="2061900" y="38149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4" hasCustomPrompt="1"/>
          </p:nvPr>
        </p:nvSpPr>
        <p:spPr>
          <a:xfrm>
            <a:off x="27742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2061900" y="4166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6"/>
          </p:nvPr>
        </p:nvSpPr>
        <p:spPr>
          <a:xfrm>
            <a:off x="4745700" y="38149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7" hasCustomPrompt="1"/>
          </p:nvPr>
        </p:nvSpPr>
        <p:spPr>
          <a:xfrm>
            <a:off x="54580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8"/>
          </p:nvPr>
        </p:nvSpPr>
        <p:spPr>
          <a:xfrm>
            <a:off x="4745700" y="41667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-3918722" flipH="1">
            <a:off x="-2841544" y="-1067585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36557" flipH="1">
            <a:off x="-1260294" y="192438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9921072" flipH="1">
            <a:off x="-928734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6361050">
            <a:off x="-2736584" y="3422358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572134" flipH="1">
            <a:off x="5813864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4438950">
            <a:off x="7415278" y="-24327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178279" flipH="1">
            <a:off x="5754618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36540">
            <a:off x="8362399" y="3892673"/>
            <a:ext cx="1956699" cy="20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 flipH="1">
            <a:off x="3054950" y="3208975"/>
            <a:ext cx="503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3054950" y="1369583"/>
            <a:ext cx="50325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459007" flipH="1">
            <a:off x="586611" y="4557208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100000" flipH="1">
            <a:off x="7144124" y="3618708"/>
            <a:ext cx="4266901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4343997" y="456887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352182" y="4526523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587554">
            <a:off x="-2130738" y="3897045"/>
            <a:ext cx="4266897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3184254">
            <a:off x="6694434" y="-1896038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 rot="-981646" flipH="1">
            <a:off x="1622943" y="-2074167"/>
            <a:ext cx="4266900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743752" y="-15798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74115" y="-570738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78928" flipH="1">
            <a:off x="5264186" y="-1896037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720000" y="1520900"/>
            <a:ext cx="3823500" cy="25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8100000" flipH="1">
            <a:off x="7118409" y="3667329"/>
            <a:ext cx="4231197" cy="27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50004" flipH="1">
            <a:off x="8444691" y="3677533"/>
            <a:ext cx="1578639" cy="16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4030513">
            <a:off x="7366513" y="-961101"/>
            <a:ext cx="3424401" cy="2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0438892">
            <a:off x="5532220" y="4437209"/>
            <a:ext cx="4266903" cy="27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6790456" flipH="1">
            <a:off x="-2903328" y="2773759"/>
            <a:ext cx="4266903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10456230">
            <a:off x="-528930" y="4602471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21721" flipH="1">
            <a:off x="-2223575" y="-1946128"/>
            <a:ext cx="3960776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734787" y="-1357529"/>
            <a:ext cx="1486975" cy="158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6" r:id="rId12"/>
    <p:sldLayoutId id="2147483667" r:id="rId13"/>
    <p:sldLayoutId id="2147483668" r:id="rId14"/>
    <p:sldLayoutId id="2147483674" r:id="rId15"/>
    <p:sldLayoutId id="2147483677" r:id="rId16"/>
    <p:sldLayoutId id="2147483678" r:id="rId17"/>
    <p:sldLayoutId id="214748367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r.puntomarinero.com/what-is-the-environment-defini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udy.com/academy/lesson/commercial-art-definition-examples.html" TargetMode="External"/><Relationship Id="rId5" Type="http://schemas.openxmlformats.org/officeDocument/2006/relationships/hyperlink" Target="https://www.securitysee.com/2019/10/gradovi-buducnosti-fikcija-ili-stvarnost/" TargetMode="External"/><Relationship Id="rId4" Type="http://schemas.openxmlformats.org/officeDocument/2006/relationships/hyperlink" Target="https://www.procar.rs/blog/pametne-kuce-i-njihove-prednost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ОКРУЖЕЊЕ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Google Shape;386;p37"/>
          <p:cNvSpPr txBox="1">
            <a:spLocks noGrp="1"/>
          </p:cNvSpPr>
          <p:nvPr>
            <p:ph type="subTitle" idx="1"/>
          </p:nvPr>
        </p:nvSpPr>
        <p:spPr>
          <a:xfrm>
            <a:off x="1957349" y="2829126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Леа Џунић, Јована Перић и Николина Пушица</a:t>
            </a:r>
            <a:endParaRPr lang="sr-Cyrl-R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4/1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smtClean="0"/>
              <a:t>2022/2023. школска година</a:t>
            </a:r>
            <a:endParaRPr sz="1400" dirty="0"/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346" y="4049266"/>
            <a:ext cx="2655307" cy="26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25" y="4416475"/>
            <a:ext cx="2427476" cy="25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4250711" y="4798521"/>
            <a:ext cx="2119579" cy="2007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7"/>
          <p:cNvCxnSpPr/>
          <p:nvPr/>
        </p:nvCxnSpPr>
        <p:spPr>
          <a:xfrm>
            <a:off x="2134649" y="2337861"/>
            <a:ext cx="48747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Google Shape;390;p37"/>
          <p:cNvCxnSpPr/>
          <p:nvPr/>
        </p:nvCxnSpPr>
        <p:spPr>
          <a:xfrm>
            <a:off x="2134649" y="1325881"/>
            <a:ext cx="48747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Предности паметних кућа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2" name="Google Shape;482;p45"/>
          <p:cNvSpPr txBox="1">
            <a:spLocks noGrp="1"/>
          </p:cNvSpPr>
          <p:nvPr>
            <p:ph type="subTitle" idx="1"/>
          </p:nvPr>
        </p:nvSpPr>
        <p:spPr>
          <a:xfrm>
            <a:off x="552587" y="1105174"/>
            <a:ext cx="7512552" cy="2059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Паметне куће имају велику предност у </a:t>
            </a:r>
            <a:r>
              <a:rPr lang="sr-Cyrl-R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заштити домова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Штите дом на тај начин тако што препознају лице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онога ко се приближава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упозоравају на опасност уколико то није станар куће. Уколико су власници куће неколико дана одсутни, оне су способне да изимитирају њихово понашање како би дале утицак да је неко у кући( гашење и паљење светла или телевизора..)</a:t>
            </a:r>
          </a:p>
          <a:p>
            <a:pPr marL="0" lvl="0" indent="0"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 у </a:t>
            </a:r>
            <a:r>
              <a:rPr lang="ru-RU" sz="2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заштити </a:t>
            </a: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пожара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Штите дом од пожара на тај начин тако што мрежа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повезује све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апарате и власник преко свог телефона може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проверити 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је искључио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 у кући.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није искључио,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нуди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опцију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7" name="Google Shape;487;p45"/>
          <p:cNvCxnSpPr/>
          <p:nvPr/>
        </p:nvCxnSpPr>
        <p:spPr>
          <a:xfrm>
            <a:off x="720000" y="980907"/>
            <a:ext cx="5279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7"/>
          <p:cNvSpPr txBox="1">
            <a:spLocks noGrp="1"/>
          </p:cNvSpPr>
          <p:nvPr>
            <p:ph type="title"/>
          </p:nvPr>
        </p:nvSpPr>
        <p:spPr>
          <a:xfrm>
            <a:off x="1514425" y="2398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Градови будућности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5" name="Google Shape;985;p67"/>
          <p:cNvSpPr txBox="1">
            <a:spLocks noGrp="1"/>
          </p:cNvSpPr>
          <p:nvPr>
            <p:ph type="title" idx="2"/>
          </p:nvPr>
        </p:nvSpPr>
        <p:spPr>
          <a:xfrm>
            <a:off x="1514425" y="1212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987" name="Google Shape;987;p67"/>
          <p:cNvCxnSpPr/>
          <p:nvPr/>
        </p:nvCxnSpPr>
        <p:spPr>
          <a:xfrm>
            <a:off x="1485175" y="3341038"/>
            <a:ext cx="493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88" name="Google Shape;9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29901" y="914775"/>
            <a:ext cx="3152074" cy="31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градови будућности?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Google Shape;507;p46"/>
          <p:cNvSpPr txBox="1">
            <a:spLocks noGrp="1"/>
          </p:cNvSpPr>
          <p:nvPr>
            <p:ph type="subTitle" idx="4"/>
          </p:nvPr>
        </p:nvSpPr>
        <p:spPr>
          <a:xfrm>
            <a:off x="749940" y="1059126"/>
            <a:ext cx="7519131" cy="1873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технологија будућности која има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 да градске средине постану урбаније и дан створе више могућности за грађане. Поред прве идеје имају за циљ да делују на смањење ресурса и да побољшају квалитет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живота људи који живе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њему. Све ово се постиже интелигентном технологијом.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 је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најбитнији фактор успеха паметног града. Међутим безбедност није лако створити јер паметни градови представљају сложене системе. Безбедност је неопходна да би ови градови функционисали. И најмањи сајбер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 део овог 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заустави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функционисање читавог града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створи велике проблеме.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2" name="Google Shape;512;p46"/>
          <p:cNvCxnSpPr/>
          <p:nvPr/>
        </p:nvCxnSpPr>
        <p:spPr>
          <a:xfrm>
            <a:off x="917353" y="980907"/>
            <a:ext cx="39792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4"/>
          <p:cNvSpPr txBox="1">
            <a:spLocks noGrp="1"/>
          </p:cNvSpPr>
          <p:nvPr>
            <p:ph type="title"/>
          </p:nvPr>
        </p:nvSpPr>
        <p:spPr>
          <a:xfrm>
            <a:off x="2605850" y="2398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Комерцијална уметност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" name="Google Shape;931;p64"/>
          <p:cNvSpPr txBox="1">
            <a:spLocks noGrp="1"/>
          </p:cNvSpPr>
          <p:nvPr>
            <p:ph type="title" idx="2"/>
          </p:nvPr>
        </p:nvSpPr>
        <p:spPr>
          <a:xfrm>
            <a:off x="5756150" y="1212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4</a:t>
            </a:r>
            <a:endParaRPr dirty="0"/>
          </a:p>
        </p:txBody>
      </p:sp>
      <p:cxnSp>
        <p:nvCxnSpPr>
          <p:cNvPr id="933" name="Google Shape;933;p64"/>
          <p:cNvCxnSpPr/>
          <p:nvPr/>
        </p:nvCxnSpPr>
        <p:spPr>
          <a:xfrm>
            <a:off x="2638201" y="3505498"/>
            <a:ext cx="493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34" name="Google Shape;93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8313" y="1000066"/>
            <a:ext cx="3176626" cy="315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325" y="1212955"/>
            <a:ext cx="1523876" cy="16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-627014" y="3918559"/>
            <a:ext cx="2119579" cy="200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"/>
          <p:cNvSpPr txBox="1">
            <a:spLocks noGrp="1"/>
          </p:cNvSpPr>
          <p:nvPr>
            <p:ph type="subTitle" idx="1"/>
          </p:nvPr>
        </p:nvSpPr>
        <p:spPr>
          <a:xfrm flipH="1">
            <a:off x="2428952" y="1649856"/>
            <a:ext cx="5600809" cy="204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омерцијална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уметност је слика створена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рекламирање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неки маркетинг. Ту се убрајају рекламе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часописима, на друштвеним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медијима..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уметност која се масовно производи и има за циљ да продаје ствари, да подигне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популарност, интересовање за производ, да пренесе неку поруку..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6" name="Google Shape;5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2170"/>
            <a:ext cx="2428952" cy="241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40453">
            <a:off x="910435" y="2187353"/>
            <a:ext cx="1620694" cy="15348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08;p51"/>
          <p:cNvSpPr txBox="1">
            <a:spLocks noGrp="1"/>
          </p:cNvSpPr>
          <p:nvPr>
            <p:ph type="title"/>
          </p:nvPr>
        </p:nvSpPr>
        <p:spPr>
          <a:xfrm>
            <a:off x="2207612" y="532852"/>
            <a:ext cx="4005000" cy="1236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комерцијална уметност?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"/>
          <p:cNvSpPr txBox="1">
            <a:spLocks noGrp="1"/>
          </p:cNvSpPr>
          <p:nvPr>
            <p:ph type="body" idx="1"/>
          </p:nvPr>
        </p:nvSpPr>
        <p:spPr>
          <a:xfrm>
            <a:off x="1136025" y="828062"/>
            <a:ext cx="3955670" cy="2930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комерцијалне уметности може бити оглас у магазину који промовише нову шминку кроз различите боје, слике особа са том шминком, различите поруке, илустративне слике</a:t>
            </a: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sr-Cyrl-RS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1" name="Google Shape;6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71591">
            <a:off x="6126508" y="3873263"/>
            <a:ext cx="3422155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4924">
            <a:off x="7135906" y="-289818"/>
            <a:ext cx="3422155" cy="223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47">
            <a:off x="5458014" y="4158873"/>
            <a:ext cx="1757576" cy="166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1"/>
          <p:cNvSpPr txBox="1">
            <a:spLocks noGrp="1"/>
          </p:cNvSpPr>
          <p:nvPr>
            <p:ph type="body" idx="1"/>
          </p:nvPr>
        </p:nvSpPr>
        <p:spPr>
          <a:xfrm>
            <a:off x="1136025" y="828062"/>
            <a:ext cx="3955670" cy="2930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r-Cyrl-R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sr-Cyrl-R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може да буде промовисање спречавања бацања смећа у природу и промовисање свести за рециклирање производа тако што би се ширила порука да је планета јако загађена и на тај начин би се људи охрабрили да смеће издвајају по материјалу и да купе за собом.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1" name="Google Shape;6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71591">
            <a:off x="6126508" y="3873263"/>
            <a:ext cx="3422155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74924">
            <a:off x="7135906" y="-289818"/>
            <a:ext cx="3422155" cy="223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47">
            <a:off x="5458014" y="4158873"/>
            <a:ext cx="1757576" cy="166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title" idx="2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5</a:t>
            </a:r>
            <a:endParaRPr dirty="0"/>
          </a:p>
        </p:txBody>
      </p:sp>
      <p:pic>
        <p:nvPicPr>
          <p:cNvPr id="444" name="Google Shape;4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55776" y="4055084"/>
            <a:ext cx="4232449" cy="4198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2"/>
          <p:cNvCxnSpPr/>
          <p:nvPr/>
        </p:nvCxnSpPr>
        <p:spPr>
          <a:xfrm>
            <a:off x="2103600" y="2984763"/>
            <a:ext cx="493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3"/>
          <p:cNvSpPr txBox="1">
            <a:spLocks noGrp="1"/>
          </p:cNvSpPr>
          <p:nvPr>
            <p:ph type="title"/>
          </p:nvPr>
        </p:nvSpPr>
        <p:spPr>
          <a:xfrm>
            <a:off x="715100" y="782207"/>
            <a:ext cx="50391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/>
              <a:t>	</a:t>
            </a:r>
            <a:endParaRPr sz="2800" dirty="0"/>
          </a:p>
        </p:txBody>
      </p:sp>
      <p:sp>
        <p:nvSpPr>
          <p:cNvPr id="628" name="Google Shape;628;p53"/>
          <p:cNvSpPr txBox="1">
            <a:spLocks noGrp="1"/>
          </p:cNvSpPr>
          <p:nvPr>
            <p:ph type="subTitle" idx="1"/>
          </p:nvPr>
        </p:nvSpPr>
        <p:spPr>
          <a:xfrm>
            <a:off x="859825" y="1499844"/>
            <a:ext cx="50391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>
                <a:hlinkClick r:id="rId3"/>
              </a:rPr>
              <a:t>https://sr.puntomarinero.com/what-is-the-environment-definition</a:t>
            </a:r>
            <a:r>
              <a:rPr lang="en-US" sz="1200" dirty="0" smtClean="0">
                <a:hlinkClick r:id="rId3"/>
              </a:rPr>
              <a:t>/</a:t>
            </a:r>
            <a:r>
              <a:rPr lang="sr-Cyrl-RS" sz="1200" dirty="0" smtClean="0"/>
              <a:t> </a:t>
            </a:r>
            <a:endParaRPr sz="1200" dirty="0"/>
          </a:p>
        </p:txBody>
      </p:sp>
      <p:sp>
        <p:nvSpPr>
          <p:cNvPr id="630" name="Google Shape;630;p53"/>
          <p:cNvSpPr txBox="1">
            <a:spLocks noGrp="1"/>
          </p:cNvSpPr>
          <p:nvPr>
            <p:ph type="subTitle" idx="3"/>
          </p:nvPr>
        </p:nvSpPr>
        <p:spPr>
          <a:xfrm>
            <a:off x="1894568" y="2051318"/>
            <a:ext cx="50391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www.procar.rs/blog/pametne-kuce-i-njihove-prednosti.html</a:t>
            </a:r>
            <a:endParaRPr lang="sr-Cyrl-RS" sz="1200" dirty="0" smtClean="0"/>
          </a:p>
          <a:p>
            <a:pPr marL="0" lvl="0" indent="0"/>
            <a:endParaRPr dirty="0"/>
          </a:p>
        </p:txBody>
      </p:sp>
      <p:sp>
        <p:nvSpPr>
          <p:cNvPr id="632" name="Google Shape;632;p53"/>
          <p:cNvSpPr txBox="1">
            <a:spLocks noGrp="1"/>
          </p:cNvSpPr>
          <p:nvPr>
            <p:ph type="subTitle" idx="5"/>
          </p:nvPr>
        </p:nvSpPr>
        <p:spPr>
          <a:xfrm>
            <a:off x="3256510" y="2293606"/>
            <a:ext cx="5039100" cy="1133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200" dirty="0">
                <a:hlinkClick r:id="rId5"/>
              </a:rPr>
              <a:t>https://www.securitysee.com/2019/10/gradovi-buducnosti-fikcija-ili-stvarnost</a:t>
            </a:r>
            <a:r>
              <a:rPr lang="en-US" sz="1200" dirty="0" smtClean="0">
                <a:hlinkClick r:id="rId5"/>
              </a:rPr>
              <a:t>/</a:t>
            </a:r>
            <a:endParaRPr lang="sr-Cyrl-RS" sz="1200" dirty="0" smtClean="0"/>
          </a:p>
          <a:p>
            <a:pPr marL="0" lvl="0" indent="0"/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study.com/academy/lesson/commercial-art-definition-examples.html</a:t>
            </a:r>
            <a:endParaRPr lang="sr-Cyrl-RS" sz="1200" dirty="0" smtClean="0"/>
          </a:p>
          <a:p>
            <a:pPr marL="0" lvl="0" indent="0"/>
            <a:endParaRPr dirty="0"/>
          </a:p>
        </p:txBody>
      </p:sp>
      <p:cxnSp>
        <p:nvCxnSpPr>
          <p:cNvPr id="633" name="Google Shape;633;p53"/>
          <p:cNvCxnSpPr/>
          <p:nvPr/>
        </p:nvCxnSpPr>
        <p:spPr>
          <a:xfrm>
            <a:off x="4250248" y="2269366"/>
            <a:ext cx="42183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4" name="Google Shape;634;p53"/>
          <p:cNvCxnSpPr/>
          <p:nvPr/>
        </p:nvCxnSpPr>
        <p:spPr>
          <a:xfrm>
            <a:off x="2304968" y="1827504"/>
            <a:ext cx="42183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Google Shape;633;p53"/>
          <p:cNvCxnSpPr/>
          <p:nvPr/>
        </p:nvCxnSpPr>
        <p:spPr>
          <a:xfrm>
            <a:off x="4586843" y="2724374"/>
            <a:ext cx="42183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Шта је окружење?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Компоненте окружења</a:t>
            </a:r>
            <a:endParaRPr dirty="0"/>
          </a:p>
        </p:txBody>
      </p:sp>
      <p:sp>
        <p:nvSpPr>
          <p:cNvPr id="406" name="Google Shape;406;p39"/>
          <p:cNvSpPr txBox="1">
            <a:spLocks noGrp="1"/>
          </p:cNvSpPr>
          <p:nvPr>
            <p:ph type="title"/>
          </p:nvPr>
        </p:nvSpPr>
        <p:spPr>
          <a:xfrm>
            <a:off x="720000" y="1951146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/>
              <a:t>Увод</a:t>
            </a:r>
            <a:endParaRPr i="1" dirty="0"/>
          </a:p>
        </p:txBody>
      </p:sp>
      <p:sp>
        <p:nvSpPr>
          <p:cNvPr id="407" name="Google Shape;407;p39"/>
          <p:cNvSpPr txBox="1">
            <a:spLocks noGrp="1"/>
          </p:cNvSpPr>
          <p:nvPr>
            <p:ph type="title" idx="2"/>
          </p:nvPr>
        </p:nvSpPr>
        <p:spPr>
          <a:xfrm>
            <a:off x="14323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08" name="Google Shape;408;p39"/>
          <p:cNvSpPr txBox="1">
            <a:spLocks noGrp="1"/>
          </p:cNvSpPr>
          <p:nvPr>
            <p:ph type="title" idx="3"/>
          </p:nvPr>
        </p:nvSpPr>
        <p:spPr>
          <a:xfrm>
            <a:off x="647638" y="359505"/>
            <a:ext cx="7704000" cy="572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/>
              <a:t>Садржај</a:t>
            </a:r>
            <a:endParaRPr i="1" dirty="0"/>
          </a:p>
        </p:txBody>
      </p:sp>
      <p:sp>
        <p:nvSpPr>
          <p:cNvPr id="409" name="Google Shape;409;p39"/>
          <p:cNvSpPr txBox="1">
            <a:spLocks noGrp="1"/>
          </p:cNvSpPr>
          <p:nvPr>
            <p:ph type="title" idx="4"/>
          </p:nvPr>
        </p:nvSpPr>
        <p:spPr>
          <a:xfrm>
            <a:off x="34038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Паметне куће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" name="Google Shape;410;p39"/>
          <p:cNvSpPr txBox="1">
            <a:spLocks noGrp="1"/>
          </p:cNvSpPr>
          <p:nvPr>
            <p:ph type="title" idx="5"/>
          </p:nvPr>
        </p:nvSpPr>
        <p:spPr>
          <a:xfrm>
            <a:off x="41161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1" name="Google Shape;411;p39"/>
          <p:cNvSpPr txBox="1">
            <a:spLocks noGrp="1"/>
          </p:cNvSpPr>
          <p:nvPr>
            <p:ph type="subTitle" idx="6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Шта су паметне куће?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Предности паметних кућа</a:t>
            </a:r>
            <a:endParaRPr dirty="0"/>
          </a:p>
        </p:txBody>
      </p:sp>
      <p:sp>
        <p:nvSpPr>
          <p:cNvPr id="412" name="Google Shape;412;p39"/>
          <p:cNvSpPr txBox="1">
            <a:spLocks noGrp="1"/>
          </p:cNvSpPr>
          <p:nvPr>
            <p:ph type="title" idx="7"/>
          </p:nvPr>
        </p:nvSpPr>
        <p:spPr>
          <a:xfrm>
            <a:off x="6087601" y="1970881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i="1" dirty="0" smtClean="0"/>
              <a:t>Градови</a:t>
            </a:r>
            <a:r>
              <a:rPr lang="sr-Cyrl-RS" sz="2000" dirty="0" smtClean="0"/>
              <a:t> </a:t>
            </a:r>
            <a:r>
              <a:rPr lang="sr-Cyrl-RS" sz="2000" i="1" dirty="0" smtClean="0"/>
              <a:t>будућности</a:t>
            </a:r>
            <a:endParaRPr sz="2000" i="1" dirty="0"/>
          </a:p>
        </p:txBody>
      </p:sp>
      <p:sp>
        <p:nvSpPr>
          <p:cNvPr id="413" name="Google Shape;413;p39"/>
          <p:cNvSpPr txBox="1">
            <a:spLocks noGrp="1"/>
          </p:cNvSpPr>
          <p:nvPr>
            <p:ph type="title" idx="8"/>
          </p:nvPr>
        </p:nvSpPr>
        <p:spPr>
          <a:xfrm>
            <a:off x="67999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4" name="Google Shape;414;p39"/>
          <p:cNvSpPr txBox="1">
            <a:spLocks noGrp="1"/>
          </p:cNvSpPr>
          <p:nvPr>
            <p:ph type="subTitle" idx="9"/>
          </p:nvPr>
        </p:nvSpPr>
        <p:spPr>
          <a:xfrm>
            <a:off x="6087600" y="2473484"/>
            <a:ext cx="2336400" cy="4539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Шта су градови будућности?</a:t>
            </a:r>
            <a:endParaRPr dirty="0"/>
          </a:p>
        </p:txBody>
      </p:sp>
      <p:sp>
        <p:nvSpPr>
          <p:cNvPr id="415" name="Google Shape;415;p39"/>
          <p:cNvSpPr txBox="1">
            <a:spLocks noGrp="1"/>
          </p:cNvSpPr>
          <p:nvPr>
            <p:ph type="title" idx="13"/>
          </p:nvPr>
        </p:nvSpPr>
        <p:spPr>
          <a:xfrm>
            <a:off x="2061900" y="38149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Комерцијална уметност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Google Shape;416;p39"/>
          <p:cNvSpPr txBox="1">
            <a:spLocks noGrp="1"/>
          </p:cNvSpPr>
          <p:nvPr>
            <p:ph type="title" idx="14"/>
          </p:nvPr>
        </p:nvSpPr>
        <p:spPr>
          <a:xfrm>
            <a:off x="27742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19" name="Google Shape;419;p39"/>
          <p:cNvSpPr txBox="1">
            <a:spLocks noGrp="1"/>
          </p:cNvSpPr>
          <p:nvPr>
            <p:ph type="title" idx="17"/>
          </p:nvPr>
        </p:nvSpPr>
        <p:spPr>
          <a:xfrm>
            <a:off x="5458050" y="33190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720000" y="980907"/>
            <a:ext cx="43359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5"/>
          </p:nvPr>
        </p:nvSpPr>
        <p:spPr>
          <a:xfrm>
            <a:off x="2061900" y="4275970"/>
            <a:ext cx="2336400" cy="375579"/>
          </a:xfrm>
        </p:spPr>
        <p:txBody>
          <a:bodyPr/>
          <a:lstStyle/>
          <a:p>
            <a:r>
              <a:rPr lang="sr-Cyrl-RS" dirty="0" smtClean="0"/>
              <a:t>Шта је комерцијалнја уметност?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title" idx="2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n-US" dirty="0"/>
              <a:t>1</a:t>
            </a:r>
            <a:endParaRPr dirty="0"/>
          </a:p>
        </p:txBody>
      </p:sp>
      <p:pic>
        <p:nvPicPr>
          <p:cNvPr id="444" name="Google Shape;4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55776" y="4055084"/>
            <a:ext cx="4232449" cy="4198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2"/>
          <p:cNvCxnSpPr/>
          <p:nvPr/>
        </p:nvCxnSpPr>
        <p:spPr>
          <a:xfrm>
            <a:off x="2103600" y="2984763"/>
            <a:ext cx="493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787406" y="23515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окружење?</a:t>
            </a:r>
            <a:endParaRPr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7" name="Google Shape;427;p40"/>
          <p:cNvSpPr txBox="1">
            <a:spLocks noGrp="1"/>
          </p:cNvSpPr>
          <p:nvPr>
            <p:ph type="subTitle" idx="1"/>
          </p:nvPr>
        </p:nvSpPr>
        <p:spPr>
          <a:xfrm>
            <a:off x="1105173" y="1479735"/>
            <a:ext cx="4738561" cy="1547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Окружење је све што се налази око нас. Самим тим то је природа (шуме, ливаде, вода, земљиште..), градови и села у којим живимо..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све оно што видимо око нас и са чим долазимо у додир.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>
            <a:off x="1156634" y="1349974"/>
            <a:ext cx="50226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>
            <a:spLocks noGrp="1"/>
          </p:cNvSpPr>
          <p:nvPr>
            <p:ph type="title"/>
          </p:nvPr>
        </p:nvSpPr>
        <p:spPr>
          <a:xfrm>
            <a:off x="862776" y="404113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/>
              <a:t>Компоненте окружења</a:t>
            </a:r>
            <a:endParaRPr sz="4000" i="1" dirty="0"/>
          </a:p>
        </p:txBody>
      </p:sp>
      <p:sp>
        <p:nvSpPr>
          <p:cNvPr id="435" name="Google Shape;435;p41"/>
          <p:cNvSpPr txBox="1">
            <a:spLocks noGrp="1"/>
          </p:cNvSpPr>
          <p:nvPr>
            <p:ph type="subTitle" idx="1"/>
          </p:nvPr>
        </p:nvSpPr>
        <p:spPr>
          <a:xfrm>
            <a:off x="908206" y="1364092"/>
            <a:ext cx="56172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елементи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обухватају климу, животиње, биљке, микроорганизме, земљиште, природне пејзаже, физичке појаве (на пример сунчево зрачење)..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Антропогени елементи </a:t>
            </a:r>
            <a:r>
              <a:rPr lang="sr-Cyrl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нису настале природно већ под утицајем човека и његове активности. Ту спадају аутопутеви, градови, путеви..</a:t>
            </a:r>
          </a:p>
        </p:txBody>
      </p:sp>
      <p:cxnSp>
        <p:nvCxnSpPr>
          <p:cNvPr id="436" name="Google Shape;436;p41"/>
          <p:cNvCxnSpPr/>
          <p:nvPr/>
        </p:nvCxnSpPr>
        <p:spPr>
          <a:xfrm>
            <a:off x="803335" y="1143003"/>
            <a:ext cx="56172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>
            <a:spLocks noGrp="1"/>
          </p:cNvSpPr>
          <p:nvPr>
            <p:ph type="subTitle" idx="1"/>
          </p:nvPr>
        </p:nvSpPr>
        <p:spPr>
          <a:xfrm>
            <a:off x="720000" y="1520900"/>
            <a:ext cx="3823500" cy="25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омпоненте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 човека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паркови, градски тргови, баште, плаже..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 компоненте које је природа створила, а човек је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имао утицаја на њих. Међутим човек није имао целог утицаја на њих. Оне се користе за рекреацију или заштиту животне средине. Ту се убрајају и национални паркови, резервати природе..</a:t>
            </a:r>
          </a:p>
        </p:txBody>
      </p:sp>
      <p:cxnSp>
        <p:nvCxnSpPr>
          <p:cNvPr id="452" name="Google Shape;452;p43"/>
          <p:cNvCxnSpPr/>
          <p:nvPr/>
        </p:nvCxnSpPr>
        <p:spPr>
          <a:xfrm>
            <a:off x="720000" y="980907"/>
            <a:ext cx="58146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412" y="1349313"/>
            <a:ext cx="3176626" cy="315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40453">
            <a:off x="6734811" y="2214809"/>
            <a:ext cx="2119579" cy="20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Компоненте окружења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4"/>
          <p:cNvSpPr txBox="1">
            <a:spLocks noGrp="1"/>
          </p:cNvSpPr>
          <p:nvPr>
            <p:ph type="title"/>
          </p:nvPr>
        </p:nvSpPr>
        <p:spPr>
          <a:xfrm>
            <a:off x="2605850" y="2398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Паметне куће</a:t>
            </a:r>
            <a:endParaRPr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" name="Google Shape;931;p64"/>
          <p:cNvSpPr txBox="1">
            <a:spLocks noGrp="1"/>
          </p:cNvSpPr>
          <p:nvPr>
            <p:ph type="title" idx="2"/>
          </p:nvPr>
        </p:nvSpPr>
        <p:spPr>
          <a:xfrm>
            <a:off x="5756150" y="1212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/>
              <a:t>2</a:t>
            </a:r>
            <a:endParaRPr dirty="0"/>
          </a:p>
        </p:txBody>
      </p:sp>
      <p:cxnSp>
        <p:nvCxnSpPr>
          <p:cNvPr id="933" name="Google Shape;933;p64"/>
          <p:cNvCxnSpPr/>
          <p:nvPr/>
        </p:nvCxnSpPr>
        <p:spPr>
          <a:xfrm>
            <a:off x="2638201" y="3505498"/>
            <a:ext cx="493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34" name="Google Shape;93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8313" y="1000066"/>
            <a:ext cx="3176626" cy="315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325" y="1212955"/>
            <a:ext cx="1523876" cy="16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-627014" y="3918559"/>
            <a:ext cx="2119579" cy="200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443706" y="2345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паметне куће?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526273" y="1138066"/>
            <a:ext cx="7818786" cy="31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>
            <a:off x="213462" y="796711"/>
            <a:ext cx="615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Google Shape;397;p38"/>
          <p:cNvSpPr txBox="1"/>
          <p:nvPr/>
        </p:nvSpPr>
        <p:spPr>
          <a:xfrm>
            <a:off x="526273" y="1085439"/>
            <a:ext cx="7971186" cy="336266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0" bIns="91425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Паметне куће су системи који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омогућавају контакт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између уређаја у кући и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његовог власника. Систем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чини мрежа података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која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преноси информације и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тако извршава свој задатак и самим тим чине живот удобнијим и економичнијим. Извршавају своје задатке уз помоћ струје,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преко </a:t>
            </a:r>
            <a:r>
              <a:rPr lang="en-US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bluethtooth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-a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интернета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..</a:t>
            </a:r>
          </a:p>
          <a:p>
            <a:pPr lvl="0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  <a:p>
            <a:pPr lvl="0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Ове куће су у почетку прављене тако да би помогле старијим особама или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особама са инвалидитетом да самостално живе у својим домовима.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За старије особе које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нису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способне за самосталан живот корисно је знати да се помоћу паметне куће умањује ризик од изненадне смрти. </a:t>
            </a:r>
          </a:p>
          <a:p>
            <a:pPr lvl="0"/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  <a:endParaRPr sz="1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2" y="780523"/>
            <a:ext cx="7704000" cy="3159948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Како</a:t>
            </a:r>
            <a:r>
              <a:rPr lang="ru-RU" sz="2000" dirty="0">
                <a:solidFill>
                  <a:srgbClr val="FF0000"/>
                </a:solidFill>
              </a:rPr>
              <a:t>?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Вештачка интелигенција је у стању да препозна претњу и да упозори.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Боља технологија је способна да препозна тј. предвиди опаснот и пре него што се деси.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Технологија паметне куће је направљена да свом станару обезбеди сигуран и комфоран живот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 To Do For World Nature Conservation Day by Slidesgo">
  <a:themeElements>
    <a:clrScheme name="Simple Light">
      <a:dk1>
        <a:srgbClr val="13234B"/>
      </a:dk1>
      <a:lt1>
        <a:srgbClr val="FFFFFF"/>
      </a:lt1>
      <a:dk2>
        <a:srgbClr val="FEFEFE"/>
      </a:dk2>
      <a:lt2>
        <a:srgbClr val="678D41"/>
      </a:lt2>
      <a:accent1>
        <a:srgbClr val="C9D887"/>
      </a:accent1>
      <a:accent2>
        <a:srgbClr val="5080D4"/>
      </a:accent2>
      <a:accent3>
        <a:srgbClr val="394D85"/>
      </a:accent3>
      <a:accent4>
        <a:srgbClr val="A2CE9C"/>
      </a:accent4>
      <a:accent5>
        <a:srgbClr val="7EC1F4"/>
      </a:accent5>
      <a:accent6>
        <a:srgbClr val="FFFFFF"/>
      </a:accent6>
      <a:hlink>
        <a:srgbClr val="132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699</Words>
  <Application>Microsoft Office PowerPoint</Application>
  <PresentationFormat>On-screen Show (16:9)</PresentationFormat>
  <Paragraphs>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Ingrid Darling</vt:lpstr>
      <vt:lpstr>Fahkwang</vt:lpstr>
      <vt:lpstr>Quicksand</vt:lpstr>
      <vt:lpstr>Times New Roman</vt:lpstr>
      <vt:lpstr>What To Do For World Nature Conservation Day by Slidesgo</vt:lpstr>
      <vt:lpstr>ОКРУЖЕЊЕ</vt:lpstr>
      <vt:lpstr>Увод</vt:lpstr>
      <vt:lpstr>Увод</vt:lpstr>
      <vt:lpstr>Шта је окружење?</vt:lpstr>
      <vt:lpstr>Компоненте окружења</vt:lpstr>
      <vt:lpstr>Компоненте окружења</vt:lpstr>
      <vt:lpstr>Паметне куће</vt:lpstr>
      <vt:lpstr>Шта су паметне куће?</vt:lpstr>
      <vt:lpstr>    Како? Вештачка интелигенција је у стању да препозна претњу и да упозори. Боља технологија је способна да препозна тј. предвиди опаснот и пре него што се деси.    Технологија паметне куће је направљена да свом станару обезбеди сигуран и комфоран живот. </vt:lpstr>
      <vt:lpstr>Предности паметних кућа</vt:lpstr>
      <vt:lpstr>Градови будућности</vt:lpstr>
      <vt:lpstr>Шта су градови будућности?</vt:lpstr>
      <vt:lpstr>Комерцијална уметност</vt:lpstr>
      <vt:lpstr>Шта је комерцијална уметност?</vt:lpstr>
      <vt:lpstr>PowerPoint Presentation</vt:lpstr>
      <vt:lpstr>PowerPoint Presentation</vt:lpstr>
      <vt:lpstr>Литература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ОКРУЖЕЊЕ</dc:title>
  <dc:creator>User</dc:creator>
  <cp:lastModifiedBy>User</cp:lastModifiedBy>
  <cp:revision>17</cp:revision>
  <dcterms:modified xsi:type="dcterms:W3CDTF">2022-12-22T17:27:32Z</dcterms:modified>
</cp:coreProperties>
</file>